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75" r:id="rId2"/>
    <p:sldId id="274" r:id="rId3"/>
    <p:sldId id="256" r:id="rId4"/>
    <p:sldId id="257" r:id="rId5"/>
    <p:sldId id="267" r:id="rId6"/>
    <p:sldId id="271" r:id="rId7"/>
    <p:sldId id="270" r:id="rId8"/>
    <p:sldId id="272" r:id="rId9"/>
    <p:sldId id="258" r:id="rId10"/>
    <p:sldId id="260" r:id="rId11"/>
    <p:sldId id="259" r:id="rId12"/>
    <p:sldId id="261" r:id="rId13"/>
    <p:sldId id="262" r:id="rId14"/>
    <p:sldId id="263" r:id="rId15"/>
    <p:sldId id="264" r:id="rId16"/>
    <p:sldId id="265" r:id="rId17"/>
    <p:sldId id="273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3" autoAdjust="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2B36C-F98A-426A-A441-E8C234257CF0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AC18B-EF8A-48EC-8363-22927730F5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60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riends.twipple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二等辺三角形 9"/>
          <p:cNvSpPr/>
          <p:nvPr/>
        </p:nvSpPr>
        <p:spPr>
          <a:xfrm rot="4766262">
            <a:off x="2670452" y="2007507"/>
            <a:ext cx="1060450" cy="10649585"/>
          </a:xfrm>
          <a:prstGeom prst="triangle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9" name="二等辺三角形 8"/>
          <p:cNvSpPr/>
          <p:nvPr/>
        </p:nvSpPr>
        <p:spPr>
          <a:xfrm rot="12591429">
            <a:off x="10536890" y="-3566524"/>
            <a:ext cx="1060450" cy="10649585"/>
          </a:xfrm>
          <a:prstGeom prst="triangle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" name="二等辺三角形 7"/>
          <p:cNvSpPr/>
          <p:nvPr/>
        </p:nvSpPr>
        <p:spPr>
          <a:xfrm rot="7625450">
            <a:off x="3722995" y="-2149996"/>
            <a:ext cx="1060450" cy="10649585"/>
          </a:xfrm>
          <a:prstGeom prst="triangle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二等辺三角形 6"/>
          <p:cNvSpPr/>
          <p:nvPr/>
        </p:nvSpPr>
        <p:spPr>
          <a:xfrm rot="9949580">
            <a:off x="6597986" y="-4174201"/>
            <a:ext cx="1060450" cy="10649585"/>
          </a:xfrm>
          <a:prstGeom prst="triangle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 smtClean="0"/>
              <a:t>科学サークル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 flipH="1">
            <a:off x="251520" y="1800995"/>
            <a:ext cx="8712968" cy="51563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 </a:t>
            </a:r>
            <a:r>
              <a:rPr lang="ja-JP" altLang="ja-JP" dirty="0" smtClean="0"/>
              <a:t>●２月</a:t>
            </a:r>
            <a:r>
              <a:rPr lang="ja-JP" altLang="en-US" dirty="0"/>
              <a:t>１７</a:t>
            </a:r>
            <a:r>
              <a:rPr lang="ja-JP" altLang="ja-JP" dirty="0" smtClean="0"/>
              <a:t>日</a:t>
            </a:r>
            <a:r>
              <a:rPr lang="en-US" altLang="ja-JP" dirty="0"/>
              <a:t>(</a:t>
            </a:r>
            <a:r>
              <a:rPr lang="ja-JP" altLang="ja-JP" dirty="0"/>
              <a:t>日</a:t>
            </a:r>
            <a:r>
              <a:rPr lang="en-US" altLang="ja-JP" dirty="0"/>
              <a:t>)</a:t>
            </a:r>
            <a:r>
              <a:rPr lang="ja-JP" altLang="ja-JP" dirty="0"/>
              <a:t>　 　</a:t>
            </a:r>
            <a:r>
              <a:rPr lang="ja-JP" altLang="en-US" dirty="0" smtClean="0"/>
              <a:t> </a:t>
            </a:r>
            <a:r>
              <a:rPr lang="ja-JP" altLang="ja-JP" dirty="0" smtClean="0"/>
              <a:t> </a:t>
            </a:r>
            <a:r>
              <a:rPr lang="ja-JP" altLang="ja-JP" dirty="0"/>
              <a:t>会場：東京文京学習センター　３階 </a:t>
            </a:r>
            <a:r>
              <a:rPr lang="ja-JP" altLang="ja-JP" dirty="0" smtClean="0"/>
              <a:t>講義室</a:t>
            </a:r>
            <a:r>
              <a:rPr lang="ja-JP" altLang="en-US" dirty="0" smtClean="0"/>
              <a:t>１４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</a:t>
            </a:r>
            <a:r>
              <a:rPr lang="ja-JP" altLang="ja-JP" dirty="0" smtClean="0"/>
              <a:t>「</a:t>
            </a:r>
            <a:r>
              <a:rPr lang="ja-JP" altLang="ja-JP" dirty="0"/>
              <a:t>物理の勉強会</a:t>
            </a:r>
            <a:r>
              <a:rPr lang="ja-JP" altLang="ja-JP" dirty="0" smtClean="0"/>
              <a:t>」</a:t>
            </a:r>
            <a:r>
              <a:rPr lang="ja-JP" altLang="en-US" dirty="0" smtClean="0"/>
              <a:t>　　　１０：００</a:t>
            </a:r>
            <a:r>
              <a:rPr lang="ja-JP" altLang="ja-JP" dirty="0" smtClean="0"/>
              <a:t>～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 </a:t>
            </a:r>
            <a:r>
              <a:rPr lang="ja-JP" altLang="ja-JP" dirty="0" smtClean="0"/>
              <a:t>●</a:t>
            </a:r>
            <a:r>
              <a:rPr lang="ja-JP" altLang="en-US" dirty="0" smtClean="0"/>
              <a:t>３</a:t>
            </a:r>
            <a:r>
              <a:rPr lang="ja-JP" altLang="ja-JP" dirty="0" smtClean="0"/>
              <a:t>月</a:t>
            </a:r>
            <a:r>
              <a:rPr lang="ja-JP" altLang="en-US" dirty="0" smtClean="0"/>
              <a:t>１０</a:t>
            </a:r>
            <a:r>
              <a:rPr lang="ja-JP" altLang="ja-JP" dirty="0" smtClean="0"/>
              <a:t>日</a:t>
            </a:r>
            <a:r>
              <a:rPr lang="en-US" altLang="ja-JP" dirty="0"/>
              <a:t>(</a:t>
            </a:r>
            <a:r>
              <a:rPr lang="ja-JP" altLang="ja-JP" dirty="0"/>
              <a:t>日</a:t>
            </a:r>
            <a:r>
              <a:rPr lang="en-US" altLang="ja-JP" dirty="0"/>
              <a:t>)</a:t>
            </a:r>
            <a:r>
              <a:rPr lang="ja-JP" altLang="ja-JP" dirty="0"/>
              <a:t>　 </a:t>
            </a:r>
            <a:r>
              <a:rPr lang="ja-JP" altLang="en-US" dirty="0" smtClean="0"/>
              <a:t> </a:t>
            </a:r>
            <a:r>
              <a:rPr lang="ja-JP" altLang="ja-JP" dirty="0"/>
              <a:t>　 会場：東京文京学習センター　３階 </a:t>
            </a:r>
            <a:r>
              <a:rPr lang="ja-JP" altLang="ja-JP" dirty="0" smtClean="0"/>
              <a:t>講義室</a:t>
            </a:r>
            <a:r>
              <a:rPr lang="ja-JP" altLang="en-US" dirty="0"/>
              <a:t>１２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</a:t>
            </a:r>
            <a:r>
              <a:rPr lang="ja-JP" altLang="ja-JP" dirty="0" smtClean="0"/>
              <a:t>「</a:t>
            </a:r>
            <a:r>
              <a:rPr lang="ja-JP" altLang="ja-JP" dirty="0"/>
              <a:t>物理の勉強会</a:t>
            </a:r>
            <a:r>
              <a:rPr lang="ja-JP" altLang="ja-JP" dirty="0" smtClean="0"/>
              <a:t>」</a:t>
            </a:r>
            <a:r>
              <a:rPr lang="ja-JP" altLang="en-US" dirty="0" smtClean="0"/>
              <a:t>　　　１０：００</a:t>
            </a:r>
            <a:r>
              <a:rPr lang="ja-JP" altLang="ja-JP" dirty="0" smtClean="0"/>
              <a:t>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ja-JP" dirty="0" smtClean="0"/>
              <a:t>「</a:t>
            </a:r>
            <a:r>
              <a:rPr lang="ja-JP" altLang="ja-JP" dirty="0"/>
              <a:t>数学を楽しむ会</a:t>
            </a:r>
            <a:r>
              <a:rPr lang="ja-JP" altLang="ja-JP" dirty="0" smtClean="0"/>
              <a:t>」</a:t>
            </a:r>
            <a:r>
              <a:rPr lang="ja-JP" altLang="en-US" dirty="0" smtClean="0"/>
              <a:t>　　１３：３０</a:t>
            </a:r>
            <a:r>
              <a:rPr lang="ja-JP" altLang="ja-JP" dirty="0" smtClean="0"/>
              <a:t>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ja-JP" dirty="0" smtClean="0"/>
              <a:t>「</a:t>
            </a:r>
            <a:r>
              <a:rPr lang="ja-JP" altLang="ja-JP" dirty="0"/>
              <a:t>放射線の学習会</a:t>
            </a:r>
            <a:r>
              <a:rPr lang="ja-JP" altLang="ja-JP" dirty="0" smtClean="0"/>
              <a:t>」</a:t>
            </a:r>
            <a:r>
              <a:rPr lang="ja-JP" altLang="en-US" dirty="0" smtClean="0"/>
              <a:t>　  １５：００</a:t>
            </a:r>
            <a:r>
              <a:rPr lang="ja-JP" altLang="ja-JP" dirty="0" smtClean="0"/>
              <a:t>～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 </a:t>
            </a:r>
            <a:r>
              <a:rPr lang="ja-JP" altLang="ja-JP" dirty="0" smtClean="0"/>
              <a:t>●</a:t>
            </a:r>
            <a:r>
              <a:rPr lang="ja-JP" altLang="en-US" dirty="0" smtClean="0"/>
              <a:t>３</a:t>
            </a:r>
            <a:r>
              <a:rPr lang="ja-JP" altLang="ja-JP" dirty="0" smtClean="0"/>
              <a:t>月</a:t>
            </a:r>
            <a:r>
              <a:rPr lang="ja-JP" altLang="en-US" dirty="0" smtClean="0"/>
              <a:t>１４</a:t>
            </a:r>
            <a:r>
              <a:rPr lang="ja-JP" altLang="ja-JP" dirty="0" smtClean="0"/>
              <a:t>日</a:t>
            </a:r>
            <a:r>
              <a:rPr lang="en-US" altLang="ja-JP" dirty="0"/>
              <a:t>(</a:t>
            </a:r>
            <a:r>
              <a:rPr lang="ja-JP" altLang="ja-JP" dirty="0"/>
              <a:t>木</a:t>
            </a:r>
            <a:r>
              <a:rPr lang="en-US" altLang="ja-JP" dirty="0"/>
              <a:t>)</a:t>
            </a:r>
            <a:r>
              <a:rPr lang="ja-JP" altLang="ja-JP" dirty="0"/>
              <a:t>　　　会場：東京文京学習センター　３階 </a:t>
            </a:r>
            <a:r>
              <a:rPr lang="ja-JP" altLang="ja-JP" dirty="0" smtClean="0"/>
              <a:t>講義室</a:t>
            </a:r>
            <a:r>
              <a:rPr lang="ja-JP" altLang="en-US" dirty="0" smtClean="0"/>
              <a:t>１２</a:t>
            </a:r>
            <a:endParaRPr lang="ja-JP" altLang="ja-JP" dirty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ja-JP" dirty="0" smtClean="0"/>
              <a:t>「</a:t>
            </a:r>
            <a:r>
              <a:rPr lang="ja-JP" altLang="ja-JP" dirty="0"/>
              <a:t>数学を楽しむ会</a:t>
            </a:r>
            <a:r>
              <a:rPr lang="ja-JP" altLang="ja-JP" dirty="0" smtClean="0"/>
              <a:t>」</a:t>
            </a:r>
            <a:r>
              <a:rPr lang="ja-JP" altLang="en-US" dirty="0" smtClean="0"/>
              <a:t>　　１３：３０</a:t>
            </a:r>
            <a:r>
              <a:rPr lang="ja-JP" altLang="ja-JP" dirty="0" smtClean="0"/>
              <a:t>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ja-JP" dirty="0" smtClean="0"/>
              <a:t>「</a:t>
            </a:r>
            <a:r>
              <a:rPr lang="ja-JP" altLang="ja-JP" dirty="0"/>
              <a:t>放射線の学習会</a:t>
            </a:r>
            <a:r>
              <a:rPr lang="ja-JP" altLang="ja-JP" dirty="0" smtClean="0"/>
              <a:t>」</a:t>
            </a:r>
            <a:r>
              <a:rPr lang="ja-JP" altLang="en-US" dirty="0" smtClean="0"/>
              <a:t>　  １５：００</a:t>
            </a:r>
            <a:r>
              <a:rPr lang="ja-JP" altLang="ja-JP" dirty="0" smtClean="0"/>
              <a:t>～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/>
              <a:t> </a:t>
            </a:r>
            <a:r>
              <a:rPr lang="ja-JP" altLang="ja-JP" dirty="0" smtClean="0"/>
              <a:t>●</a:t>
            </a:r>
            <a:r>
              <a:rPr lang="ja-JP" altLang="en-US" dirty="0" smtClean="0"/>
              <a:t>３</a:t>
            </a:r>
            <a:r>
              <a:rPr lang="ja-JP" altLang="ja-JP" dirty="0" smtClean="0"/>
              <a:t>月</a:t>
            </a:r>
            <a:r>
              <a:rPr lang="ja-JP" altLang="en-US" dirty="0" smtClean="0"/>
              <a:t>２４</a:t>
            </a:r>
            <a:r>
              <a:rPr lang="ja-JP" altLang="ja-JP" dirty="0" smtClean="0"/>
              <a:t>日</a:t>
            </a:r>
            <a:r>
              <a:rPr lang="en-US" altLang="ja-JP" dirty="0"/>
              <a:t>(</a:t>
            </a:r>
            <a:r>
              <a:rPr lang="ja-JP" altLang="ja-JP" dirty="0"/>
              <a:t>日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r>
              <a:rPr lang="ja-JP" altLang="ja-JP" dirty="0"/>
              <a:t>　 　 会場：東京文京学習センター　３階 </a:t>
            </a:r>
            <a:r>
              <a:rPr lang="ja-JP" altLang="ja-JP" dirty="0" smtClean="0"/>
              <a:t>講義室</a:t>
            </a:r>
            <a:r>
              <a:rPr lang="ja-JP" altLang="en-US" dirty="0"/>
              <a:t>１２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</a:t>
            </a:r>
            <a:r>
              <a:rPr lang="ja-JP" altLang="ja-JP" dirty="0" smtClean="0"/>
              <a:t>「</a:t>
            </a:r>
            <a:r>
              <a:rPr lang="ja-JP" altLang="ja-JP" dirty="0"/>
              <a:t>物理の勉強会</a:t>
            </a:r>
            <a:r>
              <a:rPr lang="ja-JP" altLang="ja-JP" dirty="0" smtClean="0"/>
              <a:t>」</a:t>
            </a:r>
            <a:r>
              <a:rPr lang="ja-JP" altLang="en-US" dirty="0" smtClean="0"/>
              <a:t>　　　１０：００</a:t>
            </a:r>
            <a:r>
              <a:rPr lang="ja-JP" altLang="ja-JP" dirty="0" smtClean="0"/>
              <a:t>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ja-JP" dirty="0" smtClean="0"/>
              <a:t>「</a:t>
            </a:r>
            <a:r>
              <a:rPr lang="ja-JP" altLang="ja-JP" b="1" dirty="0"/>
              <a:t>科学サークル総会</a:t>
            </a:r>
            <a:r>
              <a:rPr lang="ja-JP" altLang="ja-JP" dirty="0" smtClean="0"/>
              <a:t>」</a:t>
            </a:r>
            <a:r>
              <a:rPr lang="ja-JP" altLang="en-US" dirty="0" smtClean="0"/>
              <a:t>１３：３０</a:t>
            </a:r>
            <a:r>
              <a:rPr lang="ja-JP" altLang="ja-JP" dirty="0" smtClean="0"/>
              <a:t>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ja-JP" dirty="0" smtClean="0"/>
              <a:t>「</a:t>
            </a:r>
            <a:r>
              <a:rPr lang="ja-JP" altLang="ja-JP" dirty="0"/>
              <a:t>放射線の学習会</a:t>
            </a:r>
            <a:r>
              <a:rPr lang="ja-JP" altLang="ja-JP" dirty="0" smtClean="0"/>
              <a:t>」</a:t>
            </a:r>
            <a:r>
              <a:rPr lang="ja-JP" altLang="en-US" dirty="0" smtClean="0"/>
              <a:t>　 １５：００</a:t>
            </a:r>
            <a:r>
              <a:rPr lang="ja-JP" altLang="ja-JP" dirty="0" smtClean="0"/>
              <a:t>～</a:t>
            </a:r>
            <a:endParaRPr lang="en-US" altLang="ja-JP" dirty="0" smtClean="0"/>
          </a:p>
        </p:txBody>
      </p:sp>
      <p:sp>
        <p:nvSpPr>
          <p:cNvPr id="11" name="二等辺三角形 10"/>
          <p:cNvSpPr/>
          <p:nvPr/>
        </p:nvSpPr>
        <p:spPr>
          <a:xfrm rot="17196564">
            <a:off x="13045177" y="2582650"/>
            <a:ext cx="1060450" cy="10649585"/>
          </a:xfrm>
          <a:prstGeom prst="triangle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2" name="二等辺三角形 11"/>
          <p:cNvSpPr/>
          <p:nvPr/>
        </p:nvSpPr>
        <p:spPr>
          <a:xfrm rot="2200740">
            <a:off x="4695350" y="5283671"/>
            <a:ext cx="1060450" cy="10649585"/>
          </a:xfrm>
          <a:prstGeom prst="triangle">
            <a:avLst/>
          </a:prstGeom>
          <a:gradFill>
            <a:gsLst>
              <a:gs pos="0">
                <a:schemeClr val="bg1"/>
              </a:gs>
              <a:gs pos="100000">
                <a:srgbClr val="FFFF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3" name="二等辺三角形 12"/>
          <p:cNvSpPr/>
          <p:nvPr/>
        </p:nvSpPr>
        <p:spPr>
          <a:xfrm>
            <a:off x="7885684" y="6329014"/>
            <a:ext cx="1060450" cy="8477250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6" name="図 5" descr="C:\Users\Natsuko ONO\AppData\Local\Microsoft\Windows\Temporary Internet Files\Content.IE5\7NF13IG0\MC900239005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57" y="6079206"/>
            <a:ext cx="655638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6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惑星状星雲に関心を持った</a:t>
            </a:r>
          </a:p>
        </p:txBody>
      </p:sp>
      <p:pic>
        <p:nvPicPr>
          <p:cNvPr id="25604" name="Picture 6" descr="C:\Documents and Settings\Natsuko ONO\My Documents\My Pictures\HS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94957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Natsuko ONO\Desktop\HST\DB\img\h0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93736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Natsuko ONO\Desktop\HST\DB\img\h0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92747"/>
            <a:ext cx="219868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Natsuko ONO\Desktop\HST\DB\img\h01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28951"/>
            <a:ext cx="21812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Natsuko ONO\Desktop\HST\DB\img\h01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05" y="4927834"/>
            <a:ext cx="2179638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Natsuko ONO\Desktop\HST\DB\img\h02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06" y="3083750"/>
            <a:ext cx="2179638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526269" y="1879153"/>
            <a:ext cx="7921625" cy="1693863"/>
          </a:xfrm>
        </p:spPr>
        <p:txBody>
          <a:bodyPr/>
          <a:lstStyle/>
          <a:p>
            <a:r>
              <a:rPr lang="ja-JP" altLang="en-US" sz="2800" dirty="0" smtClean="0"/>
              <a:t>美しく多様な姿</a:t>
            </a:r>
          </a:p>
          <a:p>
            <a:r>
              <a:rPr lang="ja-JP" altLang="en-US" sz="2800" dirty="0" smtClean="0"/>
              <a:t>「日本には、惑星状星雲の研究者がいない」</a:t>
            </a:r>
          </a:p>
          <a:p>
            <a:pPr>
              <a:buFontTx/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898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日本天文</a:t>
            </a:r>
            <a:r>
              <a:rPr lang="ja-JP" altLang="en-US" dirty="0" smtClean="0"/>
              <a:t>学会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内地</a:t>
            </a:r>
            <a:r>
              <a:rPr lang="ja-JP" altLang="en-US" dirty="0"/>
              <a:t>留学奨学生募集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ja-JP" altLang="en-US" sz="2800" dirty="0" smtClean="0"/>
              <a:t>２００９年８月も終わりに近いある日</a:t>
            </a:r>
            <a:endParaRPr lang="en-US" altLang="ja-JP" sz="2800" dirty="0" smtClean="0"/>
          </a:p>
          <a:p>
            <a:pPr marL="0" indent="0" eaLnBrk="1" hangingPunct="1">
              <a:buFontTx/>
              <a:buNone/>
            </a:pPr>
            <a:r>
              <a:rPr lang="ja-JP" altLang="en-US" sz="2800" dirty="0" smtClean="0"/>
              <a:t>天文教育普及研究会の</a:t>
            </a:r>
            <a:r>
              <a:rPr lang="en-US" altLang="ja-JP" sz="2800" dirty="0" smtClean="0"/>
              <a:t>ML</a:t>
            </a:r>
            <a:r>
              <a:rPr lang="ja-JP" altLang="en-US" sz="2800" dirty="0" smtClean="0"/>
              <a:t>へ</a:t>
            </a:r>
            <a:endParaRPr lang="en-US" altLang="ja-JP" sz="2800" dirty="0" smtClean="0"/>
          </a:p>
          <a:p>
            <a:pPr marL="0" indent="0" eaLnBrk="1" hangingPunct="1">
              <a:buFontTx/>
              <a:buNone/>
            </a:pPr>
            <a:r>
              <a:rPr lang="ja-JP" altLang="en-US" sz="2800" dirty="0" smtClean="0"/>
              <a:t>「日本天文学会内地留学奨学生募集」の</a:t>
            </a:r>
            <a:endParaRPr lang="en-US" altLang="ja-JP" sz="2800" dirty="0" smtClean="0"/>
          </a:p>
          <a:p>
            <a:pPr marL="0" indent="0" eaLnBrk="1" hangingPunct="1">
              <a:buFontTx/>
              <a:buNone/>
            </a:pPr>
            <a:r>
              <a:rPr lang="ja-JP" altLang="en-US" sz="2800" dirty="0" smtClean="0"/>
              <a:t>案内が流れた。</a:t>
            </a:r>
            <a:endParaRPr lang="en-US" altLang="ja-JP" sz="2800" dirty="0" smtClean="0"/>
          </a:p>
          <a:p>
            <a:pPr marL="0" indent="0" eaLnBrk="1" hangingPunct="1">
              <a:buFontTx/>
              <a:buNone/>
            </a:pPr>
            <a:endParaRPr lang="en-US" altLang="ja-JP" sz="2800" dirty="0" smtClean="0"/>
          </a:p>
          <a:p>
            <a:pPr marL="0" indent="0" eaLnBrk="1" hangingPunct="1">
              <a:buFontTx/>
              <a:buNone/>
            </a:pPr>
            <a:r>
              <a:rPr lang="ja-JP" altLang="en-US" sz="2800" dirty="0" smtClean="0"/>
              <a:t>しかも２回。</a:t>
            </a:r>
            <a:endParaRPr lang="en-US" altLang="ja-JP" sz="2800" dirty="0" smtClean="0"/>
          </a:p>
          <a:p>
            <a:pPr marL="0" indent="0" eaLnBrk="1" hangingPunct="1">
              <a:buFontTx/>
              <a:buNone/>
            </a:pPr>
            <a:r>
              <a:rPr lang="ja-JP" altLang="en-US" sz="2800" dirty="0" smtClean="0"/>
              <a:t>　・・・もしかして私のこと？</a:t>
            </a:r>
          </a:p>
        </p:txBody>
      </p:sp>
    </p:spTree>
    <p:extLst>
      <p:ext uri="{BB962C8B-B14F-4D97-AF65-F5344CB8AC3E}">
        <p14:creationId xmlns:p14="http://schemas.microsoft.com/office/powerpoint/2010/main" val="40882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/>
            <a:r>
              <a:rPr lang="ja-JP" altLang="en-US" smtClean="0"/>
              <a:t>しかし・・・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ja-JP" altLang="en-US" smtClean="0"/>
              <a:t>いきなり研究なんかできるのか？</a:t>
            </a:r>
            <a:endParaRPr lang="en-US" altLang="ja-JP" smtClean="0"/>
          </a:p>
          <a:p>
            <a:pPr marL="0" indent="0" eaLnBrk="1" hangingPunct="1">
              <a:buFontTx/>
              <a:buNone/>
            </a:pPr>
            <a:endParaRPr lang="en-US" altLang="ja-JP" smtClean="0"/>
          </a:p>
          <a:p>
            <a:pPr marL="0" indent="0" algn="ctr" eaLnBrk="1" hangingPunct="1">
              <a:buFontTx/>
              <a:buNone/>
            </a:pPr>
            <a:r>
              <a:rPr lang="ja-JP" altLang="en-US" smtClean="0"/>
              <a:t>「放送大学」で勉強したら良いのでは？</a:t>
            </a:r>
            <a:endParaRPr lang="en-US" altLang="ja-JP" smtClean="0"/>
          </a:p>
          <a:p>
            <a:pPr marL="0" indent="0" algn="ctr" eaLnBrk="1" hangingPunct="1">
              <a:buFontTx/>
              <a:buNone/>
            </a:pPr>
            <a:r>
              <a:rPr lang="ja-JP" altLang="en-US" sz="6000" smtClean="0"/>
              <a:t>決断！</a:t>
            </a:r>
            <a:endParaRPr lang="en-US" altLang="ja-JP" sz="6000" smtClean="0"/>
          </a:p>
          <a:p>
            <a:pPr marL="0" indent="0" algn="ctr" eaLnBrk="1" hangingPunct="1">
              <a:buFontTx/>
              <a:buNone/>
            </a:pPr>
            <a:r>
              <a:rPr lang="ja-JP" altLang="en-US" sz="6000" smtClean="0"/>
              <a:t>（２秒で決めました）</a:t>
            </a:r>
            <a:endParaRPr lang="en-US" altLang="ja-JP" sz="6000" smtClean="0"/>
          </a:p>
          <a:p>
            <a:pPr marL="0" indent="0" eaLnBrk="1" hangingPunct="1">
              <a:buFontTx/>
              <a:buNone/>
            </a:pP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9509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/>
            <a:r>
              <a:rPr lang="ja-JP" altLang="en-US" smtClean="0"/>
              <a:t>天文学者と話すのには・・・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</a:pPr>
            <a:r>
              <a:rPr lang="ja-JP" altLang="en-US" sz="3600" dirty="0" smtClean="0"/>
              <a:t>物理、天文関係の科目を履修</a:t>
            </a:r>
            <a:endParaRPr lang="en-US" altLang="ja-JP" sz="3600" dirty="0" smtClean="0"/>
          </a:p>
          <a:p>
            <a:pPr marL="0" indent="0" algn="ctr" eaLnBrk="1" hangingPunct="1">
              <a:buFontTx/>
              <a:buNone/>
            </a:pPr>
            <a:r>
              <a:rPr lang="ja-JP" altLang="en-US" sz="3600" dirty="0" smtClean="0"/>
              <a:t>↑</a:t>
            </a:r>
            <a:endParaRPr lang="en-US" altLang="ja-JP" sz="3600" dirty="0" smtClean="0"/>
          </a:p>
          <a:p>
            <a:pPr marL="0" indent="0" algn="ctr" eaLnBrk="1" hangingPunct="1">
              <a:buFontTx/>
              <a:buNone/>
            </a:pPr>
            <a:r>
              <a:rPr lang="ja-JP" altLang="en-US" sz="3600" dirty="0" smtClean="0"/>
              <a:t>天文学者は物理の言葉で話をしている！？</a:t>
            </a:r>
            <a:endParaRPr lang="en-US" altLang="ja-JP" sz="3600" dirty="0" smtClean="0"/>
          </a:p>
          <a:p>
            <a:pPr marL="0" indent="0" algn="ctr" eaLnBrk="1" hangingPunct="1">
              <a:buFontTx/>
              <a:buNone/>
            </a:pPr>
            <a:r>
              <a:rPr lang="ja-JP" altLang="en-US" sz="3600" dirty="0" smtClean="0"/>
              <a:t>（物理学は、語学？？）</a:t>
            </a:r>
          </a:p>
        </p:txBody>
      </p:sp>
    </p:spTree>
    <p:extLst>
      <p:ext uri="{BB962C8B-B14F-4D97-AF65-F5344CB8AC3E}">
        <p14:creationId xmlns:p14="http://schemas.microsoft.com/office/powerpoint/2010/main" val="8586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/>
            <a:r>
              <a:rPr lang="ja-JP" altLang="en-US" dirty="0"/>
              <a:t>平成</a:t>
            </a:r>
            <a:r>
              <a:rPr lang="ja-JP" altLang="en-US" dirty="0" smtClean="0"/>
              <a:t>２１年度後期履修科目</a:t>
            </a:r>
          </a:p>
        </p:txBody>
      </p:sp>
      <p:sp>
        <p:nvSpPr>
          <p:cNvPr id="2867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初歩からの物理学～物理へようこそ～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エネルギー学の基礎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宇宙からの情報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光と電磁場</a:t>
            </a:r>
          </a:p>
        </p:txBody>
      </p:sp>
    </p:spTree>
    <p:extLst>
      <p:ext uri="{BB962C8B-B14F-4D97-AF65-F5344CB8AC3E}">
        <p14:creationId xmlns:p14="http://schemas.microsoft.com/office/powerpoint/2010/main" val="11052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/>
            <a:r>
              <a:rPr lang="ja-JP" altLang="en-US" smtClean="0"/>
              <a:t>実は・・・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9" y="2060848"/>
            <a:ext cx="7776864" cy="4320480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ja-JP" altLang="en-US" sz="3200" dirty="0" smtClean="0"/>
              <a:t>最初</a:t>
            </a:r>
            <a:r>
              <a:rPr lang="ja-JP" altLang="en-US" sz="3200" dirty="0"/>
              <a:t>の</a:t>
            </a:r>
            <a:r>
              <a:rPr lang="ja-JP" altLang="en-US" sz="3200" dirty="0" smtClean="0"/>
              <a:t>試験（２１年度後期）の時、</a:t>
            </a:r>
            <a:endParaRPr lang="en-US" altLang="ja-JP" sz="3200" dirty="0" smtClean="0"/>
          </a:p>
          <a:p>
            <a:pPr marL="0" indent="0" eaLnBrk="1" hangingPunct="1">
              <a:buFontTx/>
              <a:buNone/>
            </a:pPr>
            <a:r>
              <a:rPr lang="ja-JP" altLang="en-US" sz="3200" dirty="0" smtClean="0"/>
              <a:t>名古屋の父が緊急入院してしまいました。</a:t>
            </a:r>
            <a:endParaRPr lang="en-US" altLang="ja-JP" sz="3200" dirty="0" smtClean="0"/>
          </a:p>
          <a:p>
            <a:pPr marL="0" indent="0" eaLnBrk="1" hangingPunct="1">
              <a:buFontTx/>
              <a:buNone/>
            </a:pPr>
            <a:r>
              <a:rPr lang="ja-JP" altLang="en-US" sz="3200" dirty="0" smtClean="0"/>
              <a:t>本来なら</a:t>
            </a:r>
            <a:endParaRPr lang="en-US" altLang="ja-JP" sz="3200" dirty="0" smtClean="0"/>
          </a:p>
          <a:p>
            <a:pPr marL="0" indent="0" eaLnBrk="1" hangingPunct="1">
              <a:buFontTx/>
              <a:buNone/>
            </a:pPr>
            <a:r>
              <a:rPr lang="ja-JP" altLang="en-US" sz="3200" dirty="0" smtClean="0"/>
              <a:t>「東京文京学習センター」で受験するところを</a:t>
            </a:r>
            <a:endParaRPr lang="en-US" altLang="ja-JP" sz="3200" dirty="0" smtClean="0"/>
          </a:p>
          <a:p>
            <a:pPr marL="0" indent="0" eaLnBrk="1" hangingPunct="1">
              <a:buFontTx/>
              <a:buNone/>
            </a:pPr>
            <a:r>
              <a:rPr lang="ja-JP" altLang="en-US" sz="3200" dirty="0" smtClean="0"/>
              <a:t>急遽「愛知学習センター」に会場変更！</a:t>
            </a:r>
            <a:endParaRPr lang="en-US" altLang="ja-JP" sz="3200" dirty="0" smtClean="0"/>
          </a:p>
          <a:p>
            <a:pPr marL="0" indent="0" eaLnBrk="1" hangingPunct="1">
              <a:buFontTx/>
              <a:buNone/>
            </a:pPr>
            <a:endParaRPr lang="en-US" altLang="ja-JP" sz="3200" dirty="0" smtClean="0"/>
          </a:p>
          <a:p>
            <a:pPr marL="0" indent="0" eaLnBrk="1" hangingPunct="1">
              <a:buFontTx/>
              <a:buNone/>
            </a:pPr>
            <a:r>
              <a:rPr lang="ja-JP" altLang="en-US" sz="3200" dirty="0" smtClean="0"/>
              <a:t>父の病院（八事日赤）から</a:t>
            </a:r>
            <a:r>
              <a:rPr lang="ja-JP" altLang="en-US" sz="3200" dirty="0"/>
              <a:t>試験会場</a:t>
            </a:r>
            <a:r>
              <a:rPr lang="ja-JP" altLang="en-US" sz="3200" dirty="0" smtClean="0"/>
              <a:t>まで</a:t>
            </a:r>
            <a:r>
              <a:rPr lang="ja-JP" altLang="en-US" sz="3200" dirty="0"/>
              <a:t>は</a:t>
            </a:r>
            <a:endParaRPr lang="en-US" altLang="ja-JP" sz="3200" dirty="0" smtClean="0"/>
          </a:p>
          <a:p>
            <a:pPr marL="0" indent="0" algn="r" eaLnBrk="1" hangingPunct="1">
              <a:buFontTx/>
              <a:buNone/>
            </a:pPr>
            <a:r>
              <a:rPr lang="ja-JP" altLang="en-US" sz="3200" dirty="0" smtClean="0"/>
              <a:t>徒歩２０分でした。</a:t>
            </a:r>
            <a:endParaRPr lang="en-US" altLang="ja-JP" sz="3200" dirty="0" smtClean="0"/>
          </a:p>
          <a:p>
            <a:pPr marL="0" indent="0" eaLnBrk="1" hangingPunct="1">
              <a:buFontTx/>
              <a:buNone/>
            </a:pPr>
            <a:endParaRPr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641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76835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平成２３年度　卒業！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4077072"/>
            <a:ext cx="2808313" cy="230425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ja-JP" altLang="en-US" sz="2000" dirty="0" smtClean="0"/>
              <a:t>２２年度前期履修科目</a:t>
            </a:r>
            <a:endParaRPr lang="en-US" altLang="ja-JP" sz="2000" dirty="0" smtClean="0"/>
          </a:p>
          <a:p>
            <a:pPr eaLnBrk="1" hangingPunct="1">
              <a:defRPr/>
            </a:pPr>
            <a:r>
              <a:rPr lang="ja-JP" altLang="en-US" sz="2000" dirty="0" smtClean="0"/>
              <a:t>初歩からの化学</a:t>
            </a:r>
            <a:endParaRPr lang="en-US" altLang="ja-JP" sz="2000" dirty="0" smtClean="0"/>
          </a:p>
          <a:p>
            <a:pPr eaLnBrk="1" hangingPunct="1">
              <a:defRPr/>
            </a:pPr>
            <a:r>
              <a:rPr lang="ja-JP" altLang="en-US" sz="2000" dirty="0" smtClean="0"/>
              <a:t>宇宙を読み解く</a:t>
            </a:r>
            <a:endParaRPr lang="en-US" altLang="ja-JP" sz="2000" dirty="0" smtClean="0"/>
          </a:p>
          <a:p>
            <a:pPr eaLnBrk="1" hangingPunct="1">
              <a:defRPr/>
            </a:pPr>
            <a:r>
              <a:rPr lang="ja-JP" altLang="en-US" sz="2000" dirty="0" smtClean="0"/>
              <a:t>物理の世界</a:t>
            </a:r>
            <a:endParaRPr lang="en-US" altLang="ja-JP" sz="2000" dirty="0" smtClean="0"/>
          </a:p>
          <a:p>
            <a:pPr eaLnBrk="1" hangingPunct="1">
              <a:defRPr/>
            </a:pPr>
            <a:r>
              <a:rPr lang="ja-JP" altLang="en-US" sz="2000" dirty="0" smtClean="0"/>
              <a:t>進化する宇宙</a:t>
            </a:r>
            <a:endParaRPr lang="en-US" altLang="ja-JP" sz="2000" dirty="0" smtClean="0"/>
          </a:p>
          <a:p>
            <a:pPr eaLnBrk="1" hangingPunct="1">
              <a:defRPr/>
            </a:pPr>
            <a:r>
              <a:rPr lang="ja-JP" altLang="en-US" sz="2000" dirty="0" smtClean="0"/>
              <a:t>現代物理</a:t>
            </a:r>
            <a:endParaRPr lang="en-US" altLang="ja-JP" sz="20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ja-JP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987824" y="1844824"/>
            <a:ext cx="3195877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  <a:defRPr/>
            </a:pPr>
            <a:r>
              <a:rPr lang="ja-JP" altLang="en-US" sz="2000" dirty="0" smtClean="0"/>
              <a:t>２２年度後期履修科目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基礎化学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/>
              <a:t>力</a:t>
            </a:r>
            <a:r>
              <a:rPr lang="ja-JP" altLang="en-US" sz="2000" dirty="0" smtClean="0"/>
              <a:t>と運動の物理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/>
              <a:t>量子物理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宇宙観の歴史と科学</a:t>
            </a:r>
            <a:endParaRPr lang="en-US" altLang="ja-JP" sz="2000" dirty="0" smtClean="0"/>
          </a:p>
          <a:p>
            <a:pPr>
              <a:defRPr/>
            </a:pPr>
            <a:endParaRPr lang="en-US" altLang="ja-JP" sz="2000" dirty="0" smtClean="0"/>
          </a:p>
          <a:p>
            <a:pPr marL="0" indent="0">
              <a:buFontTx/>
              <a:buNone/>
              <a:defRPr/>
            </a:pPr>
            <a:endParaRPr lang="en-US" altLang="ja-JP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987825" y="4077072"/>
            <a:ext cx="2592287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  <a:defRPr/>
            </a:pPr>
            <a:r>
              <a:rPr lang="ja-JP" altLang="en-US" sz="2000" dirty="0" smtClean="0"/>
              <a:t>２３年度</a:t>
            </a:r>
            <a:r>
              <a:rPr lang="ja-JP" altLang="en-US" sz="2000" dirty="0"/>
              <a:t>前</a:t>
            </a:r>
            <a:r>
              <a:rPr lang="ja-JP" altLang="en-US" sz="2000" dirty="0" smtClean="0"/>
              <a:t>期履修科目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地球ダイナミクス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/>
              <a:t>科学的探究</a:t>
            </a:r>
            <a:r>
              <a:rPr lang="ja-JP" altLang="en-US" sz="2000" dirty="0" smtClean="0"/>
              <a:t>の方法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博物館概論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「卒業研究」</a:t>
            </a:r>
            <a:endParaRPr lang="en-US" altLang="ja-JP" sz="2000" dirty="0" smtClean="0"/>
          </a:p>
          <a:p>
            <a:pPr marL="0" indent="0">
              <a:buFontTx/>
              <a:buNone/>
              <a:defRPr/>
            </a:pPr>
            <a:endParaRPr lang="en-US" altLang="ja-JP" dirty="0" smtClean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724128" y="1844824"/>
            <a:ext cx="3195877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  <a:defRPr/>
            </a:pPr>
            <a:r>
              <a:rPr lang="ja-JP" altLang="en-US" sz="2000" dirty="0" smtClean="0"/>
              <a:t>２３年度後期履修科目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/>
              <a:t>植物の科学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太陽</a:t>
            </a:r>
            <a:r>
              <a:rPr lang="ja-JP" altLang="en-US" sz="2000" dirty="0"/>
              <a:t>系の科学</a:t>
            </a:r>
            <a:endParaRPr lang="en-US" altLang="ja-JP" sz="2000" dirty="0"/>
          </a:p>
          <a:p>
            <a:pPr>
              <a:defRPr/>
            </a:pPr>
            <a:r>
              <a:rPr lang="ja-JP" altLang="en-US" sz="2000" dirty="0"/>
              <a:t>熱と温度</a:t>
            </a:r>
            <a:endParaRPr lang="en-US" altLang="ja-JP" sz="2000" dirty="0"/>
          </a:p>
          <a:p>
            <a:pPr>
              <a:defRPr/>
            </a:pPr>
            <a:r>
              <a:rPr lang="ja-JP" altLang="en-US" sz="2000" dirty="0" smtClean="0"/>
              <a:t>分子</a:t>
            </a:r>
            <a:r>
              <a:rPr lang="ja-JP" altLang="en-US" sz="2000" dirty="0"/>
              <a:t>の科学</a:t>
            </a:r>
            <a:endParaRPr lang="en-US" altLang="ja-JP" sz="2000" dirty="0"/>
          </a:p>
          <a:p>
            <a:pPr>
              <a:defRPr/>
            </a:pPr>
            <a:r>
              <a:rPr lang="ja-JP" altLang="en-US" sz="2000" dirty="0" smtClean="0"/>
              <a:t>数学</a:t>
            </a:r>
            <a:r>
              <a:rPr lang="ja-JP" altLang="en-US" sz="2000" dirty="0"/>
              <a:t>基礎論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コンピュータの仕組み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ネットワークとセキュリティ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/>
              <a:t>認知科学の展開</a:t>
            </a:r>
            <a:endParaRPr lang="en-US" altLang="ja-JP" sz="2000" dirty="0"/>
          </a:p>
          <a:p>
            <a:pPr>
              <a:defRPr/>
            </a:pPr>
            <a:r>
              <a:rPr lang="ja-JP" altLang="en-US" sz="2000" dirty="0" smtClean="0"/>
              <a:t>考古学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/>
              <a:t>博物館資料論</a:t>
            </a:r>
            <a:endParaRPr lang="en-US" altLang="ja-JP" sz="2000" dirty="0"/>
          </a:p>
          <a:p>
            <a:pPr>
              <a:defRPr/>
            </a:pPr>
            <a:r>
              <a:rPr lang="ja-JP" altLang="en-US" sz="2000" dirty="0" smtClean="0"/>
              <a:t>博物館経営・</a:t>
            </a:r>
            <a:r>
              <a:rPr lang="en-US" altLang="ja-JP" sz="2000" dirty="0" smtClean="0"/>
              <a:t>j</a:t>
            </a:r>
            <a:r>
              <a:rPr lang="ja-JP" altLang="en-US" sz="2000" dirty="0" smtClean="0"/>
              <a:t>情報論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/>
              <a:t>日本</a:t>
            </a:r>
            <a:r>
              <a:rPr lang="ja-JP" altLang="en-US" sz="2000" dirty="0" smtClean="0"/>
              <a:t>のマスメディア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エネルギーと社会</a:t>
            </a:r>
            <a:endParaRPr lang="en-US" altLang="ja-JP" sz="2000" dirty="0" smtClean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9512" y="1844824"/>
            <a:ext cx="3195877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  <a:defRPr/>
            </a:pPr>
            <a:r>
              <a:rPr lang="ja-JP" altLang="en-US" sz="2000" dirty="0" smtClean="0"/>
              <a:t>２</a:t>
            </a:r>
            <a:r>
              <a:rPr lang="ja-JP" altLang="en-US" sz="2000" dirty="0"/>
              <a:t>１</a:t>
            </a:r>
            <a:r>
              <a:rPr lang="ja-JP" altLang="en-US" sz="2000" dirty="0" smtClean="0"/>
              <a:t>年度後期履修科目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/>
              <a:t>初歩から</a:t>
            </a:r>
            <a:r>
              <a:rPr lang="ja-JP" altLang="en-US" sz="2000" dirty="0" smtClean="0"/>
              <a:t>の</a:t>
            </a:r>
            <a:r>
              <a:rPr lang="ja-JP" altLang="en-US" sz="2000" dirty="0"/>
              <a:t>物理学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エネルギー学の基礎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/>
              <a:t>宇宙</a:t>
            </a:r>
            <a:r>
              <a:rPr lang="ja-JP" altLang="en-US" sz="2000" dirty="0" smtClean="0"/>
              <a:t>からの情報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sz="2000" dirty="0" smtClean="0"/>
              <a:t>光と電磁場</a:t>
            </a:r>
            <a:endParaRPr lang="en-US" altLang="ja-JP" sz="2000" dirty="0" smtClean="0"/>
          </a:p>
          <a:p>
            <a:pPr marL="0" indent="0">
              <a:buFontTx/>
              <a:buNone/>
              <a:defRPr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062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ご清聴ありがとうございました</a:t>
            </a:r>
          </a:p>
        </p:txBody>
      </p:sp>
      <p:pic>
        <p:nvPicPr>
          <p:cNvPr id="25604" name="Picture 6" descr="C:\Documents and Settings\Natsuko ONO\My Documents\My Pictures\HS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94957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11560" y="3052577"/>
            <a:ext cx="4824536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  <a:defRPr/>
            </a:pPr>
            <a:r>
              <a:rPr lang="ja-JP" altLang="en-US" dirty="0" smtClean="0"/>
              <a:t>現在、</a:t>
            </a:r>
            <a:endParaRPr lang="en-US" altLang="ja-JP" dirty="0" smtClean="0"/>
          </a:p>
          <a:p>
            <a:pPr marL="0" indent="0">
              <a:buFont typeface="Symbol" pitchFamily="18" charset="2"/>
              <a:buNone/>
              <a:defRPr/>
            </a:pPr>
            <a:r>
              <a:rPr lang="ja-JP" altLang="en-US" dirty="0" smtClean="0"/>
              <a:t>大学院に</a:t>
            </a:r>
            <a:endParaRPr lang="en-US" altLang="ja-JP" dirty="0" smtClean="0"/>
          </a:p>
          <a:p>
            <a:pPr marL="0" indent="0">
              <a:buFont typeface="Symbol" pitchFamily="18" charset="2"/>
              <a:buNone/>
              <a:defRPr/>
            </a:pPr>
            <a:r>
              <a:rPr lang="ja-JP" altLang="en-US" dirty="0" smtClean="0"/>
              <a:t>在籍</a:t>
            </a:r>
            <a:r>
              <a:rPr lang="ja-JP" altLang="en-US" dirty="0"/>
              <a:t>して</a:t>
            </a:r>
            <a:r>
              <a:rPr lang="ja-JP" altLang="en-US" dirty="0" smtClean="0"/>
              <a:t>います。</a:t>
            </a:r>
            <a:endParaRPr lang="en-US" altLang="ja-JP" dirty="0" smtClean="0"/>
          </a:p>
          <a:p>
            <a:pPr marL="0" indent="0">
              <a:buFont typeface="Symbol" pitchFamily="18" charset="2"/>
              <a:buNone/>
              <a:defRPr/>
            </a:pP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/>
              <a:t>１２１－８０００８８－０ </a:t>
            </a:r>
            <a:endParaRPr lang="en-US" altLang="ja-JP" dirty="0" smtClean="0"/>
          </a:p>
          <a:p>
            <a:pPr marL="0" indent="0">
              <a:buNone/>
              <a:defRPr/>
            </a:pPr>
            <a:r>
              <a:rPr lang="ja-JP" altLang="en-US" dirty="0" smtClean="0"/>
              <a:t>（</a:t>
            </a:r>
            <a:r>
              <a:rPr lang="ja-JP" altLang="en-US" dirty="0"/>
              <a:t>自然環境科学プログラム）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370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本日の予定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6899" y="1955973"/>
            <a:ext cx="7408333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ja-JP" altLang="en-US" dirty="0" smtClean="0"/>
              <a:t>１３：３０～１４：３０</a:t>
            </a:r>
            <a:endParaRPr lang="en-US" altLang="ja-JP" dirty="0" smtClean="0"/>
          </a:p>
          <a:p>
            <a:pPr marL="0" indent="0">
              <a:buFontTx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講演会</a:t>
            </a:r>
            <a:endParaRPr lang="en-US" altLang="ja-JP" dirty="0" smtClean="0"/>
          </a:p>
          <a:p>
            <a:pPr marL="0" indent="0">
              <a:buFontTx/>
              <a:buNone/>
              <a:defRPr/>
            </a:pPr>
            <a:r>
              <a:rPr lang="ja-JP" altLang="en-US" dirty="0" smtClean="0"/>
              <a:t>１４：３０～１４：５０</a:t>
            </a:r>
            <a:endParaRPr lang="en-US" altLang="ja-JP" dirty="0" smtClean="0"/>
          </a:p>
          <a:p>
            <a:pPr marL="0" indent="0">
              <a:buFontTx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人数確認</a:t>
            </a:r>
            <a:r>
              <a:rPr lang="en-US" altLang="ja-JP" dirty="0" smtClean="0"/>
              <a:t>(</a:t>
            </a:r>
            <a:r>
              <a:rPr lang="ja-JP" altLang="en-US" dirty="0" smtClean="0"/>
              <a:t>３０名以上で団体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３階「宇宙劇場」へ移動</a:t>
            </a:r>
            <a:endParaRPr lang="en-US" altLang="ja-JP" dirty="0" smtClean="0"/>
          </a:p>
          <a:p>
            <a:pPr marL="0" indent="0">
              <a:buFontTx/>
              <a:buNone/>
              <a:defRPr/>
            </a:pPr>
            <a:r>
              <a:rPr lang="ja-JP" altLang="en-US" dirty="0" smtClean="0"/>
              <a:t>１４：５０～１５：００</a:t>
            </a:r>
            <a:endParaRPr lang="en-US" altLang="ja-JP" dirty="0" smtClean="0"/>
          </a:p>
          <a:p>
            <a:pPr marL="0" indent="0">
              <a:buFontTx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宇宙劇場（３階）入場</a:t>
            </a:r>
            <a:endParaRPr lang="en-US" altLang="ja-JP" dirty="0" smtClean="0"/>
          </a:p>
          <a:p>
            <a:pPr marL="0" indent="0">
              <a:buFontTx/>
              <a:buNone/>
              <a:defRPr/>
            </a:pPr>
            <a:r>
              <a:rPr lang="ja-JP" altLang="en-US" dirty="0" smtClean="0"/>
              <a:t>１５：００～１５：４０</a:t>
            </a:r>
            <a:endParaRPr lang="en-US" altLang="ja-JP" dirty="0" smtClean="0"/>
          </a:p>
          <a:p>
            <a:pPr marL="0" indent="0">
              <a:buFontTx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超大型映画「ハッブル宇宙望遠鏡」</a:t>
            </a:r>
          </a:p>
          <a:p>
            <a:pPr marL="0" indent="0">
              <a:buNone/>
              <a:defRPr/>
            </a:pPr>
            <a:r>
              <a:rPr lang="ja-JP" altLang="en-US" dirty="0" smtClean="0"/>
              <a:t>１５：４０</a:t>
            </a:r>
            <a:endParaRPr lang="en-US" altLang="ja-JP" dirty="0" smtClean="0"/>
          </a:p>
          <a:p>
            <a:pPr marL="0" indent="0"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解散（希望者は、懇親会？）</a:t>
            </a:r>
            <a:endParaRPr lang="en-US" altLang="ja-JP" dirty="0" smtClean="0"/>
          </a:p>
        </p:txBody>
      </p:sp>
      <p:pic>
        <p:nvPicPr>
          <p:cNvPr id="3074" name="Picture 2" descr="C:\Users\夏子\AppData\Local\Microsoft\Windows\Temporary Internet Files\Content.IE5\U465ZS51\MC9002932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200"/>
            <a:ext cx="1773936" cy="13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夏子\AppData\Local\Microsoft\Windows\Temporary Internet Files\Content.IE5\U465ZS51\MP90043101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026">
            <a:off x="6335857" y="3496589"/>
            <a:ext cx="1614713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夏子\AppData\Local\Microsoft\Windows\Temporary Internet Files\Content.IE5\B7IREHK8\MC9002397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9542"/>
            <a:ext cx="1742846" cy="1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ハッブル宇宙望遠鏡と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私と放送大学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ja-JP" sz="3600" dirty="0" smtClean="0"/>
              <a:t>「</a:t>
            </a:r>
            <a:r>
              <a:rPr lang="ja-JP" altLang="ja-JP" sz="3600" dirty="0"/>
              <a:t>ハッブル宇宙望遠鏡で見る宇宙の驚異」著者</a:t>
            </a:r>
          </a:p>
          <a:p>
            <a:r>
              <a:rPr lang="ja-JP" altLang="en-US" sz="3600" dirty="0"/>
              <a:t>小野 夏子☆</a:t>
            </a:r>
            <a:endParaRPr lang="en-US" altLang="ja-JP" sz="3600" dirty="0"/>
          </a:p>
          <a:p>
            <a:endParaRPr lang="en-US" altLang="ja-JP" sz="3600" dirty="0" smtClean="0"/>
          </a:p>
          <a:p>
            <a:r>
              <a:rPr kumimoji="1" lang="ja-JP" altLang="en-US" sz="2800" dirty="0"/>
              <a:t>放送</a:t>
            </a:r>
            <a:r>
              <a:rPr kumimoji="1" lang="ja-JP" altLang="en-US" sz="2800" dirty="0" smtClean="0"/>
              <a:t>大学 大学院修士全科生</a:t>
            </a:r>
            <a:endParaRPr kumimoji="1"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323528" y="332656"/>
            <a:ext cx="84969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科学</a:t>
            </a:r>
            <a:r>
              <a:rPr lang="ja-JP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サークル</a:t>
            </a:r>
            <a:r>
              <a:rPr lang="ja-JP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企画　　　　　　　　　　　　　　　　　　　</a:t>
            </a:r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２０１３．０２．１６</a:t>
            </a:r>
            <a:endParaRPr lang="ja-JP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94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468560" y="2060848"/>
            <a:ext cx="2808312" cy="396044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kumimoji="1" lang="ja-JP" altLang="en-US" sz="4400" dirty="0" smtClean="0"/>
              <a:t>ハッブル</a:t>
            </a:r>
            <a:endParaRPr kumimoji="1" lang="en-US" altLang="ja-JP" sz="4400" dirty="0" smtClean="0"/>
          </a:p>
          <a:p>
            <a:pPr marL="0" indent="0" algn="r">
              <a:buNone/>
            </a:pPr>
            <a:endParaRPr lang="en-US" altLang="ja-JP" sz="4400" dirty="0"/>
          </a:p>
          <a:p>
            <a:pPr marL="0" indent="0" algn="r">
              <a:buNone/>
            </a:pPr>
            <a:r>
              <a:rPr kumimoji="1" lang="ja-JP" altLang="en-US" sz="4400" dirty="0" smtClean="0"/>
              <a:t>宇宙</a:t>
            </a:r>
            <a:endParaRPr kumimoji="1" lang="en-US" altLang="ja-JP" sz="4400" dirty="0" smtClean="0"/>
          </a:p>
          <a:p>
            <a:pPr marL="0" indent="0" algn="r">
              <a:buNone/>
            </a:pPr>
            <a:endParaRPr lang="en-US" altLang="ja-JP" sz="4400" dirty="0"/>
          </a:p>
          <a:p>
            <a:pPr marL="0" indent="0" algn="r">
              <a:buNone/>
            </a:pPr>
            <a:r>
              <a:rPr kumimoji="1" lang="ja-JP" altLang="en-US" sz="4400" dirty="0" smtClean="0"/>
              <a:t>望遠鏡</a:t>
            </a:r>
            <a:endParaRPr kumimoji="1" lang="ja-JP" altLang="en-US" sz="4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「ハッブル宇宙望遠鏡」とは？</a:t>
            </a:r>
            <a:endParaRPr kumimoji="1" lang="ja-JP" altLang="en-US" sz="40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95736" y="2132856"/>
            <a:ext cx="79208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4400" dirty="0" smtClean="0"/>
              <a:t>→</a:t>
            </a:r>
            <a:endParaRPr lang="en-US" altLang="ja-JP" sz="4400" dirty="0" smtClean="0"/>
          </a:p>
          <a:p>
            <a:pPr marL="0" indent="0">
              <a:buFont typeface="Symbol" pitchFamily="18" charset="2"/>
              <a:buNone/>
            </a:pPr>
            <a:endParaRPr lang="en-US" altLang="ja-JP" sz="4400" dirty="0" smtClean="0"/>
          </a:p>
          <a:p>
            <a:pPr marL="0" indent="0">
              <a:buFont typeface="Symbol" pitchFamily="18" charset="2"/>
              <a:buNone/>
            </a:pPr>
            <a:r>
              <a:rPr lang="ja-JP" altLang="en-US" sz="4400" dirty="0" smtClean="0"/>
              <a:t>→</a:t>
            </a:r>
            <a:endParaRPr lang="en-US" altLang="ja-JP" sz="4400" dirty="0" smtClean="0"/>
          </a:p>
          <a:p>
            <a:pPr marL="0" indent="0">
              <a:buFont typeface="Symbol" pitchFamily="18" charset="2"/>
              <a:buNone/>
            </a:pPr>
            <a:endParaRPr lang="en-US" altLang="ja-JP" sz="4400" dirty="0" smtClean="0"/>
          </a:p>
          <a:p>
            <a:pPr marL="0" indent="0">
              <a:buFont typeface="Symbol" pitchFamily="18" charset="2"/>
              <a:buNone/>
            </a:pPr>
            <a:r>
              <a:rPr lang="ja-JP" altLang="en-US" sz="4400" dirty="0"/>
              <a:t>→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771800" y="2099989"/>
            <a:ext cx="6552728" cy="4209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4400" dirty="0" smtClean="0"/>
              <a:t>人の名前</a:t>
            </a:r>
            <a:endParaRPr lang="en-US" altLang="ja-JP" sz="4400" dirty="0" smtClean="0"/>
          </a:p>
          <a:p>
            <a:pPr marL="0" indent="0">
              <a:buFont typeface="Symbol" pitchFamily="18" charset="2"/>
              <a:buNone/>
            </a:pPr>
            <a:endParaRPr lang="en-US" altLang="ja-JP" sz="4400" dirty="0" smtClean="0"/>
          </a:p>
          <a:p>
            <a:pPr marL="0" indent="0">
              <a:buFont typeface="Symbol" pitchFamily="18" charset="2"/>
              <a:buNone/>
            </a:pPr>
            <a:r>
              <a:rPr lang="ja-JP" altLang="en-US" sz="4400" dirty="0"/>
              <a:t>地球周回</a:t>
            </a:r>
            <a:r>
              <a:rPr lang="ja-JP" altLang="en-US" sz="4400" dirty="0" smtClean="0"/>
              <a:t>軌道（人工衛星）</a:t>
            </a:r>
            <a:endParaRPr lang="en-US" altLang="ja-JP" sz="4400" dirty="0" smtClean="0"/>
          </a:p>
          <a:p>
            <a:pPr marL="0" indent="0">
              <a:buFont typeface="Symbol" pitchFamily="18" charset="2"/>
              <a:buNone/>
            </a:pPr>
            <a:endParaRPr lang="en-US" altLang="ja-JP" sz="4400" dirty="0" smtClean="0"/>
          </a:p>
          <a:p>
            <a:pPr marL="0" indent="0">
              <a:buFont typeface="Symbol" pitchFamily="18" charset="2"/>
              <a:buNone/>
            </a:pPr>
            <a:r>
              <a:rPr lang="ja-JP" altLang="en-US" sz="4400" dirty="0"/>
              <a:t>遠く</a:t>
            </a:r>
            <a:r>
              <a:rPr lang="ja-JP" altLang="en-US" sz="4400" dirty="0" smtClean="0"/>
              <a:t>の</a:t>
            </a:r>
            <a:r>
              <a:rPr lang="ja-JP" altLang="en-US" sz="4400" dirty="0"/>
              <a:t>もの</a:t>
            </a:r>
            <a:r>
              <a:rPr lang="ja-JP" altLang="en-US" sz="4400" dirty="0" smtClean="0"/>
              <a:t>を見る</a:t>
            </a:r>
            <a:r>
              <a:rPr lang="ja-JP" altLang="en-US" sz="4400" dirty="0"/>
              <a:t>装置</a:t>
            </a:r>
          </a:p>
        </p:txBody>
      </p:sp>
    </p:spTree>
    <p:extLst>
      <p:ext uri="{BB962C8B-B14F-4D97-AF65-F5344CB8AC3E}">
        <p14:creationId xmlns:p14="http://schemas.microsoft.com/office/powerpoint/2010/main" val="24905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「ハッブル宇宙望遠鏡」とは？</a:t>
            </a:r>
            <a:endParaRPr kumimoji="1" lang="ja-JP" altLang="en-US" sz="4000" dirty="0"/>
          </a:p>
        </p:txBody>
      </p:sp>
      <p:pic>
        <p:nvPicPr>
          <p:cNvPr id="4" name="Picture 3" descr="C:\Users\Natsuko ONO\AppData\Local\Microsoft\Windows\Temporary Internet Files\Content.IE5\Y5HQJL7T\MC9001974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6838"/>
            <a:ext cx="2235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916832"/>
            <a:ext cx="889248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ja-JP" sz="3200" dirty="0" smtClean="0">
                <a:latin typeface="+mj-ea"/>
                <a:ea typeface="+mj-ea"/>
              </a:rPr>
              <a:t>Hubble </a:t>
            </a:r>
            <a:r>
              <a:rPr lang="ja-JP" altLang="ja-JP" sz="3200" dirty="0">
                <a:latin typeface="+mj-ea"/>
                <a:ea typeface="+mj-ea"/>
              </a:rPr>
              <a:t>Space </a:t>
            </a:r>
            <a:r>
              <a:rPr lang="ja-JP" altLang="ja-JP" sz="3200" dirty="0" smtClean="0">
                <a:latin typeface="+mj-ea"/>
                <a:ea typeface="+mj-ea"/>
              </a:rPr>
              <a:t>Telescope</a:t>
            </a:r>
            <a:r>
              <a:rPr lang="ja-JP" altLang="en-US" sz="3200" dirty="0" smtClean="0">
                <a:latin typeface="+mj-ea"/>
                <a:ea typeface="+mj-ea"/>
              </a:rPr>
              <a:t>（</a:t>
            </a:r>
            <a:r>
              <a:rPr lang="ja-JP" altLang="ja-JP" sz="3200" dirty="0" smtClean="0">
                <a:latin typeface="+mj-ea"/>
                <a:ea typeface="+mj-ea"/>
              </a:rPr>
              <a:t>略称</a:t>
            </a:r>
            <a:r>
              <a:rPr lang="ja-JP" altLang="ja-JP" sz="3200" dirty="0">
                <a:latin typeface="+mj-ea"/>
                <a:ea typeface="+mj-ea"/>
              </a:rPr>
              <a:t>：HST</a:t>
            </a:r>
            <a:r>
              <a:rPr lang="ja-JP" altLang="ja-JP" sz="3200" dirty="0" smtClean="0">
                <a:latin typeface="+mj-ea"/>
                <a:ea typeface="+mj-ea"/>
              </a:rPr>
              <a:t>）</a:t>
            </a:r>
            <a:endParaRPr lang="en-US" altLang="ja-JP" sz="32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+mj-ea"/>
              </a:rPr>
              <a:t>　</a:t>
            </a:r>
            <a:endParaRPr lang="en-US" altLang="ja-JP" sz="3200" dirty="0">
              <a:latin typeface="+mj-ea"/>
            </a:endParaRPr>
          </a:p>
          <a:p>
            <a:pPr marL="0" indent="0">
              <a:buNone/>
            </a:pPr>
            <a:r>
              <a:rPr lang="en-US" altLang="ja-JP" sz="3200" dirty="0" smtClean="0">
                <a:latin typeface="+mj-ea"/>
              </a:rPr>
              <a:t>Hubble</a:t>
            </a:r>
            <a:r>
              <a:rPr lang="ja-JP" altLang="en-US" sz="3200" dirty="0">
                <a:latin typeface="+mj-ea"/>
              </a:rPr>
              <a:t>の</a:t>
            </a:r>
            <a:r>
              <a:rPr lang="ja-JP" altLang="ja-JP" sz="3200" dirty="0">
                <a:latin typeface="+mj-ea"/>
              </a:rPr>
              <a:t>名称は、宇宙の膨張を</a:t>
            </a:r>
            <a:r>
              <a:rPr lang="ja-JP" altLang="en-US" sz="3200" dirty="0">
                <a:latin typeface="+mj-ea"/>
              </a:rPr>
              <a:t>観測発見した</a:t>
            </a:r>
            <a:r>
              <a:rPr lang="en-US" altLang="ja-JP" sz="3200" dirty="0">
                <a:latin typeface="+mj-ea"/>
              </a:rPr>
              <a:t/>
            </a:r>
            <a:br>
              <a:rPr lang="en-US" altLang="ja-JP" sz="3200" dirty="0">
                <a:latin typeface="+mj-ea"/>
              </a:rPr>
            </a:br>
            <a:r>
              <a:rPr lang="ja-JP" altLang="en-US" sz="3200" dirty="0">
                <a:latin typeface="+mj-ea"/>
              </a:rPr>
              <a:t>アメリカの天文学者、エドウィン・ハッブルに</a:t>
            </a:r>
            <a:r>
              <a:rPr lang="ja-JP" altLang="ja-JP" sz="3200" dirty="0">
                <a:latin typeface="+mj-ea"/>
              </a:rPr>
              <a:t>因む。</a:t>
            </a:r>
            <a:endParaRPr lang="ja-JP" altLang="en-US" sz="3200" dirty="0">
              <a:latin typeface="+mj-ea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　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3200" dirty="0" smtClean="0">
                <a:latin typeface="+mj-ea"/>
                <a:ea typeface="+mj-ea"/>
              </a:rPr>
              <a:t>1990</a:t>
            </a:r>
            <a:r>
              <a:rPr lang="ja-JP" altLang="en-US" sz="3200" dirty="0" smtClean="0">
                <a:latin typeface="+mj-ea"/>
                <a:ea typeface="+mj-ea"/>
              </a:rPr>
              <a:t>年</a:t>
            </a:r>
            <a:r>
              <a:rPr lang="en-US" altLang="ja-JP" sz="3200" dirty="0" smtClean="0">
                <a:latin typeface="+mj-ea"/>
                <a:ea typeface="+mj-ea"/>
              </a:rPr>
              <a:t>4</a:t>
            </a:r>
            <a:r>
              <a:rPr lang="ja-JP" altLang="en-US" sz="3200" dirty="0" smtClean="0">
                <a:latin typeface="+mj-ea"/>
                <a:ea typeface="+mj-ea"/>
              </a:rPr>
              <a:t>月</a:t>
            </a:r>
            <a:r>
              <a:rPr lang="en-US" altLang="ja-JP" sz="3200" dirty="0" smtClean="0">
                <a:latin typeface="+mj-ea"/>
                <a:ea typeface="+mj-ea"/>
              </a:rPr>
              <a:t>24</a:t>
            </a:r>
            <a:r>
              <a:rPr lang="ja-JP" altLang="en-US" sz="3200" dirty="0" smtClean="0">
                <a:latin typeface="+mj-ea"/>
                <a:ea typeface="+mj-ea"/>
              </a:rPr>
              <a:t>日</a:t>
            </a:r>
            <a:r>
              <a:rPr lang="en-US" altLang="ja-JP" sz="3200" dirty="0" smtClean="0">
                <a:latin typeface="+mj-ea"/>
                <a:ea typeface="+mj-ea"/>
              </a:rPr>
              <a:t/>
            </a:r>
            <a:br>
              <a:rPr lang="en-US" altLang="ja-JP" sz="3200" dirty="0" smtClean="0">
                <a:latin typeface="+mj-ea"/>
                <a:ea typeface="+mj-ea"/>
              </a:rPr>
            </a:br>
            <a:r>
              <a:rPr lang="ja-JP" altLang="en-US" sz="3200" dirty="0" smtClean="0">
                <a:latin typeface="+mj-ea"/>
                <a:ea typeface="+mj-ea"/>
              </a:rPr>
              <a:t>スペースシャトルで打ち上げられた、</a:t>
            </a:r>
            <a:r>
              <a:rPr lang="en-US" altLang="ja-JP" sz="3200" dirty="0" smtClean="0">
                <a:latin typeface="+mj-ea"/>
                <a:ea typeface="+mj-ea"/>
              </a:rPr>
              <a:t/>
            </a:r>
            <a:br>
              <a:rPr lang="en-US" altLang="ja-JP" sz="3200" dirty="0" smtClean="0">
                <a:latin typeface="+mj-ea"/>
                <a:ea typeface="+mj-ea"/>
              </a:rPr>
            </a:br>
            <a:r>
              <a:rPr lang="ja-JP" altLang="ja-JP" sz="3200" dirty="0" smtClean="0">
                <a:latin typeface="+mj-ea"/>
              </a:rPr>
              <a:t>地上</a:t>
            </a:r>
            <a:r>
              <a:rPr lang="ja-JP" altLang="ja-JP" sz="3200" dirty="0">
                <a:latin typeface="+mj-ea"/>
              </a:rPr>
              <a:t>約600kmの軌道上を周</a:t>
            </a:r>
            <a:r>
              <a:rPr lang="ja-JP" altLang="en-US" sz="3200" dirty="0">
                <a:latin typeface="+mj-ea"/>
              </a:rPr>
              <a:t>る宇宙の天文台</a:t>
            </a:r>
            <a:r>
              <a:rPr lang="ja-JP" altLang="ja-JP" sz="3200" dirty="0" smtClean="0">
                <a:latin typeface="+mj-ea"/>
              </a:rPr>
              <a:t>。</a:t>
            </a:r>
            <a:endParaRPr lang="en-US" altLang="ja-JP" sz="3200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sz="3200" dirty="0">
                <a:latin typeface="+mj-ea"/>
              </a:rPr>
              <a:t>　</a:t>
            </a:r>
            <a:endParaRPr lang="en-US" altLang="ja-JP" sz="3200" dirty="0" smtClean="0">
              <a:latin typeface="+mj-ea"/>
            </a:endParaRPr>
          </a:p>
          <a:p>
            <a:pPr marL="0" indent="0">
              <a:buNone/>
            </a:pPr>
            <a:r>
              <a:rPr lang="ja-JP" altLang="ja-JP" sz="3200" dirty="0" smtClean="0">
                <a:latin typeface="+mj-ea"/>
                <a:ea typeface="+mj-ea"/>
              </a:rPr>
              <a:t>大気</a:t>
            </a:r>
            <a:r>
              <a:rPr lang="ja-JP" altLang="ja-JP" sz="3200" dirty="0">
                <a:latin typeface="+mj-ea"/>
                <a:ea typeface="+mj-ea"/>
              </a:rPr>
              <a:t>や天候による影響を受けないため</a:t>
            </a:r>
            <a:r>
              <a:rPr lang="ja-JP" altLang="ja-JP" sz="3200" dirty="0" smtClean="0">
                <a:latin typeface="+mj-ea"/>
                <a:ea typeface="+mj-ea"/>
              </a:rPr>
              <a:t>、</a:t>
            </a:r>
            <a:r>
              <a:rPr lang="en-US" altLang="ja-JP" sz="3200" dirty="0" smtClean="0">
                <a:latin typeface="+mj-ea"/>
                <a:ea typeface="+mj-ea"/>
              </a:rPr>
              <a:t/>
            </a:r>
            <a:br>
              <a:rPr lang="en-US" altLang="ja-JP" sz="3200" dirty="0" smtClean="0">
                <a:latin typeface="+mj-ea"/>
                <a:ea typeface="+mj-ea"/>
              </a:rPr>
            </a:br>
            <a:r>
              <a:rPr lang="ja-JP" altLang="ja-JP" sz="3200" dirty="0" smtClean="0">
                <a:latin typeface="+mj-ea"/>
                <a:ea typeface="+mj-ea"/>
              </a:rPr>
              <a:t>高い</a:t>
            </a:r>
            <a:r>
              <a:rPr lang="ja-JP" altLang="ja-JP" sz="3200" dirty="0">
                <a:latin typeface="+mj-ea"/>
                <a:ea typeface="+mj-ea"/>
              </a:rPr>
              <a:t>精度</a:t>
            </a:r>
            <a:r>
              <a:rPr lang="ja-JP" altLang="ja-JP" sz="3200" dirty="0" smtClean="0">
                <a:latin typeface="+mj-ea"/>
                <a:ea typeface="+mj-ea"/>
              </a:rPr>
              <a:t>で</a:t>
            </a:r>
            <a:r>
              <a:rPr lang="ja-JP" altLang="en-US" sz="3200" dirty="0" smtClean="0">
                <a:latin typeface="+mj-ea"/>
                <a:ea typeface="+mj-ea"/>
              </a:rPr>
              <a:t>の天体画像撮影など観測を行っている</a:t>
            </a:r>
            <a:r>
              <a:rPr lang="ja-JP" altLang="ja-JP" sz="3200" dirty="0" smtClean="0">
                <a:latin typeface="+mj-ea"/>
                <a:ea typeface="+mj-ea"/>
              </a:rPr>
              <a:t>。</a:t>
            </a:r>
            <a:r>
              <a:rPr lang="ja-JP" altLang="en-US" sz="3200" dirty="0" smtClean="0">
                <a:latin typeface="+mj-ea"/>
              </a:rPr>
              <a:t>　</a:t>
            </a:r>
            <a:endParaRPr lang="en-US" altLang="ja-JP" sz="3200" dirty="0" smtClean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53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1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C:\Users\夏子\AppData\Local\Microsoft\Windows\Temporary Internet Files\Content.IE5\U465ZS51\MP9004308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18452"/>
            <a:ext cx="6857786" cy="50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夏子\AppData\Local\Microsoft\Windows\Temporary Internet Files\Content.IE5\5YMKMIAJ\MC9000832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76" y="985178"/>
            <a:ext cx="933027" cy="9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59 -0.14035 C 0.56146 -0.14035 0.74584 0.05549 0.74584 0.29965 C 0.74584 0.5422 0.56146 0.74058 0.33559 0.74058 C 0.10955 0.74058 -0.07326 0.5422 -0.07326 0.29965 C -0.07326 0.05549 0.10955 -0.14035 0.33559 -0.14035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cs typeface="Trebuchet MS" pitchFamily="34" charset="0"/>
              </a:rPr>
              <a:t>小野夏子☆です！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7664" y="1700808"/>
            <a:ext cx="6586686" cy="493479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dirty="0" smtClean="0">
                <a:cs typeface="Trebuchet MS" pitchFamily="34" charset="0"/>
              </a:rPr>
              <a:t>Background</a:t>
            </a:r>
            <a:endParaRPr lang="en-US" altLang="ja-JP" sz="2800" dirty="0" smtClean="0"/>
          </a:p>
          <a:p>
            <a:pPr marL="0" indent="0">
              <a:buNone/>
              <a:defRPr/>
            </a:pPr>
            <a:r>
              <a:rPr lang="ja-JP" altLang="en-US" dirty="0" smtClean="0"/>
              <a:t>１９６３年７月　愛知県名古屋市生まれ</a:t>
            </a:r>
            <a:endParaRPr lang="en-US" altLang="ja-JP" dirty="0" smtClean="0"/>
          </a:p>
          <a:p>
            <a:pPr marL="0" indent="0">
              <a:buNone/>
              <a:defRPr/>
            </a:pPr>
            <a:r>
              <a:rPr lang="ja-JP" altLang="en-US" dirty="0" smtClean="0"/>
              <a:t>１９９０年</a:t>
            </a:r>
            <a:r>
              <a:rPr lang="ja-JP" altLang="en-US" dirty="0"/>
              <a:t>４</a:t>
            </a:r>
            <a:r>
              <a:rPr lang="ja-JP" altLang="en-US" dirty="0" smtClean="0"/>
              <a:t>月</a:t>
            </a:r>
            <a:r>
              <a:rPr lang="ja-JP" altLang="en-US" dirty="0"/>
              <a:t>　板橋区立教育科学館　勤務</a:t>
            </a:r>
            <a:endParaRPr lang="en-US" altLang="ja-JP" dirty="0"/>
          </a:p>
          <a:p>
            <a:pPr marL="0" indent="0" fontAlgn="auto">
              <a:buFontTx/>
              <a:buNone/>
              <a:defRPr/>
            </a:pPr>
            <a:r>
              <a:rPr lang="ja-JP" altLang="en-US" dirty="0" smtClean="0"/>
              <a:t>２００９年</a:t>
            </a:r>
            <a:r>
              <a:rPr lang="ja-JP" altLang="en-US" dirty="0"/>
              <a:t>９</a:t>
            </a:r>
            <a:r>
              <a:rPr lang="ja-JP" altLang="en-US" dirty="0" smtClean="0"/>
              <a:t>月</a:t>
            </a:r>
            <a:r>
              <a:rPr lang="ja-JP" altLang="en-US" dirty="0"/>
              <a:t>　放送大学全科履修生</a:t>
            </a:r>
            <a:r>
              <a:rPr lang="ja-JP" altLang="en-US" dirty="0" smtClean="0"/>
              <a:t>に</a:t>
            </a:r>
            <a:r>
              <a:rPr lang="ja-JP" altLang="en-US" dirty="0"/>
              <a:t>３</a:t>
            </a:r>
            <a:r>
              <a:rPr lang="ja-JP" altLang="en-US" dirty="0" smtClean="0"/>
              <a:t>年次</a:t>
            </a:r>
            <a:r>
              <a:rPr lang="ja-JP" altLang="en-US" dirty="0"/>
              <a:t>編入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ja-JP" altLang="en-US" dirty="0" smtClean="0"/>
              <a:t>２０１１年９月</a:t>
            </a:r>
            <a:r>
              <a:rPr lang="ja-JP" altLang="en-US" dirty="0"/>
              <a:t>　退職</a:t>
            </a:r>
            <a:r>
              <a:rPr lang="ja-JP" altLang="en-US" dirty="0" smtClean="0"/>
              <a:t>（</a:t>
            </a:r>
            <a:r>
              <a:rPr lang="ja-JP" altLang="en-US" dirty="0"/>
              <a:t>２１</a:t>
            </a:r>
            <a:r>
              <a:rPr lang="ja-JP" altLang="en-US" dirty="0" smtClean="0"/>
              <a:t>年半</a:t>
            </a:r>
            <a:r>
              <a:rPr lang="ja-JP" altLang="en-US" dirty="0"/>
              <a:t>勤務）</a:t>
            </a:r>
            <a:endParaRPr lang="en-US" altLang="ja-JP" dirty="0"/>
          </a:p>
          <a:p>
            <a:pPr marL="0" indent="0" fontAlgn="auto">
              <a:buFontTx/>
              <a:buNone/>
              <a:defRPr/>
            </a:pPr>
            <a:r>
              <a:rPr lang="ja-JP" altLang="en-US" dirty="0" smtClean="0"/>
              <a:t>２０１２年３月</a:t>
            </a:r>
            <a:r>
              <a:rPr lang="ja-JP" altLang="en-US" dirty="0"/>
              <a:t>　放送大学　卒業</a:t>
            </a:r>
            <a:endParaRPr lang="en-US" altLang="ja-JP" dirty="0"/>
          </a:p>
          <a:p>
            <a:pPr marL="0" indent="0" fontAlgn="auto">
              <a:buFontTx/>
              <a:buNone/>
              <a:defRPr/>
            </a:pPr>
            <a:r>
              <a:rPr lang="ja-JP" altLang="en-US" dirty="0" smtClean="0"/>
              <a:t>２０１２年４月</a:t>
            </a:r>
            <a:r>
              <a:rPr lang="ja-JP" altLang="en-US" dirty="0"/>
              <a:t>　放送大学 大学院 修士全科生</a:t>
            </a:r>
            <a:endParaRPr lang="en-US" altLang="ja-JP" dirty="0"/>
          </a:p>
          <a:p>
            <a:pPr marL="0" indent="0" fontAlgn="auto">
              <a:buFontTx/>
              <a:buNone/>
              <a:defRPr/>
            </a:pPr>
            <a:r>
              <a:rPr lang="ja-JP" altLang="en-US" dirty="0" smtClean="0"/>
              <a:t>２０１２年</a:t>
            </a:r>
            <a:r>
              <a:rPr lang="ja-JP" altLang="en-US" dirty="0"/>
              <a:t>４</a:t>
            </a:r>
            <a:r>
              <a:rPr lang="ja-JP" altLang="en-US" dirty="0" smtClean="0"/>
              <a:t>月</a:t>
            </a:r>
            <a:r>
              <a:rPr lang="ja-JP" altLang="en-US" dirty="0"/>
              <a:t>　さいたま市青少年宇宙科学館　勤務</a:t>
            </a:r>
            <a:endParaRPr lang="en-US" altLang="ja-JP" dirty="0"/>
          </a:p>
          <a:p>
            <a:pPr marL="0" indent="0" algn="ctr" fontAlgn="auto">
              <a:buFontTx/>
              <a:buNone/>
              <a:defRPr/>
            </a:pPr>
            <a:r>
              <a:rPr lang="ja-JP" altLang="en-US" sz="2800" dirty="0"/>
              <a:t>新卒採用！</a:t>
            </a:r>
            <a:endParaRPr lang="en-US" altLang="ja-JP" sz="1600" dirty="0"/>
          </a:p>
        </p:txBody>
      </p:sp>
      <p:pic>
        <p:nvPicPr>
          <p:cNvPr id="36868" name="Picture 4" descr="http://a0.twimg.com/profile_images/2034740814/icon8035167777370598649urawa_big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07" y="472280"/>
            <a:ext cx="1689443" cy="169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oto.co.jp/images/planetarium/h_pla_chiron/03_h_pla_chiron_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2" y="4869160"/>
            <a:ext cx="2828224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Natsuko ONO\AppData\Local\Microsoft\Windows\Temporary Internet Files\Content.IE5\Y5HQJL7T\MC9001974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6838"/>
            <a:ext cx="2235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000" b="1" dirty="0"/>
              <a:t>２００９年</a:t>
            </a:r>
            <a:r>
              <a:rPr lang="ja-JP" altLang="en-US" sz="4000" b="1" dirty="0" smtClean="0"/>
              <a:t>「世界天文年」</a:t>
            </a:r>
            <a:r>
              <a:rPr lang="en-US" altLang="ja-JP" sz="4000" b="1" dirty="0" smtClean="0"/>
              <a:t/>
            </a:r>
            <a:br>
              <a:rPr lang="en-US" altLang="ja-JP" sz="4000" b="1" dirty="0" smtClean="0"/>
            </a:br>
            <a:r>
              <a:rPr lang="ja-JP" altLang="en-US" sz="2400" b="1" dirty="0" smtClean="0"/>
              <a:t>～世界天文年最初の瞬間から最後の瞬間まで～</a:t>
            </a:r>
            <a:endParaRPr lang="ja-JP" altLang="en-US" sz="32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latin typeface="ＭＳ Ｐゴシック" charset="-128"/>
              </a:rPr>
              <a:t>　１月　１日</a:t>
            </a:r>
            <a:r>
              <a:rPr lang="ja-JP" altLang="en-US" sz="2400" dirty="0" smtClean="0"/>
              <a:t>　地球で一番早い世界天文年観望会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/>
              <a:t>　５月　２日</a:t>
            </a:r>
            <a:r>
              <a:rPr lang="ja-JP" altLang="en-US" sz="2400" dirty="0" smtClean="0"/>
              <a:t>　大きな宇宙の小さな巡回展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/>
              <a:t>　５月１４日</a:t>
            </a:r>
            <a:r>
              <a:rPr lang="ja-JP" altLang="en-US" sz="2400" dirty="0" smtClean="0"/>
              <a:t>　メールマガジン日刊「天文雑学」発行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/>
              <a:t>　６月　８日</a:t>
            </a:r>
            <a:r>
              <a:rPr lang="ja-JP" altLang="en-US" sz="2400" dirty="0" smtClean="0"/>
              <a:t>　「ボクもガリレオ」プロジェクト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/>
              <a:t>　７月２０日</a:t>
            </a:r>
            <a:r>
              <a:rPr lang="ja-JP" altLang="en-US" sz="2400" dirty="0" smtClean="0"/>
              <a:t>　書籍「ハッブル望遠鏡で見る宇宙の驚異」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/>
              <a:t>　７月２２日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TOKYO FM</a:t>
            </a:r>
            <a:r>
              <a:rPr lang="ja-JP" altLang="en-US" sz="2400" dirty="0" smtClean="0"/>
              <a:t>　「</a:t>
            </a:r>
            <a:r>
              <a:rPr lang="en-US" altLang="ja-JP" sz="2400" dirty="0" smtClean="0"/>
              <a:t>Blue Ocean</a:t>
            </a:r>
            <a:r>
              <a:rPr lang="ja-JP" altLang="en-US" sz="2400" dirty="0" smtClean="0"/>
              <a:t>」生出演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/>
              <a:t>　７月２２日</a:t>
            </a:r>
            <a:r>
              <a:rPr lang="ja-JP" altLang="en-US" sz="2400" dirty="0" smtClean="0"/>
              <a:t>　板橋区立西徳児童館「部分日食観察会」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/>
              <a:t>　９月２０日</a:t>
            </a:r>
            <a:r>
              <a:rPr lang="ja-JP" altLang="en-US" sz="2400" dirty="0" smtClean="0"/>
              <a:t>　「銀河教室」</a:t>
            </a:r>
            <a:r>
              <a:rPr lang="en-US" altLang="ja-JP" sz="2400" dirty="0" smtClean="0"/>
              <a:t>in</a:t>
            </a:r>
            <a:r>
              <a:rPr lang="ja-JP" altLang="en-US" sz="2400" dirty="0" smtClean="0"/>
              <a:t>つくば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/>
              <a:t>１０月２２日</a:t>
            </a:r>
            <a:r>
              <a:rPr lang="ja-JP" altLang="en-US" sz="2400" dirty="0" smtClean="0"/>
              <a:t>　ガリレオの夕べ「 お台場・街角観望会」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/>
              <a:t>１２月３１日</a:t>
            </a:r>
            <a:r>
              <a:rPr lang="ja-JP" altLang="en-US" sz="2400" dirty="0" smtClean="0"/>
              <a:t>　プロジェクト「テラへ・・・」</a:t>
            </a:r>
          </a:p>
          <a:p>
            <a:pPr marL="0" indent="0"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defRPr/>
            </a:pP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7615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641350"/>
          </a:xfrm>
        </p:spPr>
        <p:txBody>
          <a:bodyPr/>
          <a:lstStyle/>
          <a:p>
            <a:pPr eaLnBrk="1" hangingPunct="1"/>
            <a:r>
              <a:rPr lang="ja-JP" altLang="en-US" sz="3600" dirty="0" smtClean="0"/>
              <a:t>ハッブル望遠鏡で見る宇宙の驚異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067" y="2492896"/>
            <a:ext cx="7408333" cy="396043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ja-JP" altLang="en-US" sz="2800" dirty="0" smtClean="0"/>
              <a:t>２００９年７月２０日</a:t>
            </a:r>
            <a:r>
              <a:rPr lang="ja-JP" altLang="en-US" sz="2800" dirty="0"/>
              <a:t>発売</a:t>
            </a:r>
            <a:endParaRPr lang="en-US" altLang="ja-JP" sz="2800" dirty="0" smtClean="0"/>
          </a:p>
          <a:p>
            <a:pPr eaLnBrk="1" hangingPunct="1"/>
            <a:r>
              <a:rPr lang="ja-JP" altLang="en-US" sz="2800" dirty="0" smtClean="0"/>
              <a:t>講談社・ブルーバックス</a:t>
            </a:r>
            <a:endParaRPr lang="en-US" altLang="ja-JP" sz="2800" dirty="0" smtClean="0"/>
          </a:p>
          <a:p>
            <a:pPr eaLnBrk="1" hangingPunct="1"/>
            <a:r>
              <a:rPr lang="ja-JP" altLang="en-US" sz="2800" dirty="0" smtClean="0"/>
              <a:t>監修：渡部 潤一</a:t>
            </a:r>
            <a:endParaRPr lang="en-US" altLang="ja-JP" sz="2800" dirty="0" smtClean="0"/>
          </a:p>
          <a:p>
            <a:pPr marL="0" indent="0" eaLnBrk="1" hangingPunct="1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　（国立天文台）</a:t>
            </a:r>
          </a:p>
          <a:p>
            <a:pPr eaLnBrk="1" hangingPunct="1"/>
            <a:r>
              <a:rPr lang="en-US" altLang="ja-JP" sz="2800" dirty="0" smtClean="0"/>
              <a:t>DVD-ROM</a:t>
            </a:r>
            <a:r>
              <a:rPr lang="ja-JP" altLang="en-US" sz="2800" dirty="0" smtClean="0"/>
              <a:t>付き</a:t>
            </a:r>
          </a:p>
          <a:p>
            <a:pPr eaLnBrk="1" hangingPunct="1">
              <a:buFontTx/>
              <a:buNone/>
            </a:pPr>
            <a:r>
              <a:rPr lang="ja-JP" altLang="en-US" sz="2800" dirty="0" smtClean="0"/>
              <a:t>　　（画像データベース）</a:t>
            </a:r>
          </a:p>
          <a:p>
            <a:pPr eaLnBrk="1" hangingPunct="1"/>
            <a:r>
              <a:rPr lang="ja-JP" altLang="en-US" sz="2800" dirty="0" smtClean="0"/>
              <a:t>１，５００円</a:t>
            </a:r>
          </a:p>
          <a:p>
            <a:pPr eaLnBrk="1" hangingPunct="1"/>
            <a:r>
              <a:rPr lang="ja-JP" altLang="en-US" sz="2800" dirty="0" smtClean="0"/>
              <a:t>アマゾンで買えます！</a:t>
            </a:r>
            <a:endParaRPr lang="en-US" altLang="ja-JP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06363" y="1143000"/>
            <a:ext cx="893127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17413" name="Picture 6" descr="C:\Documents and Settings\Natsuko ONO\My Documents\My Pictures\HS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94957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6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4077</TotalTime>
  <Words>461</Words>
  <Application>Microsoft Office PowerPoint</Application>
  <PresentationFormat>画面に合わせる (4:3)</PresentationFormat>
  <Paragraphs>161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ウェーブ</vt:lpstr>
      <vt:lpstr>科学サークル</vt:lpstr>
      <vt:lpstr>本日の予定</vt:lpstr>
      <vt:lpstr>ハッブル宇宙望遠鏡と 私と放送大学</vt:lpstr>
      <vt:lpstr>「ハッブル宇宙望遠鏡」とは？</vt:lpstr>
      <vt:lpstr>「ハッブル宇宙望遠鏡」とは？</vt:lpstr>
      <vt:lpstr>PowerPoint プレゼンテーション</vt:lpstr>
      <vt:lpstr>小野夏子☆です！</vt:lpstr>
      <vt:lpstr>２００９年「世界天文年」 ～世界天文年最初の瞬間から最後の瞬間まで～</vt:lpstr>
      <vt:lpstr>ハッブル望遠鏡で見る宇宙の驚異</vt:lpstr>
      <vt:lpstr>惑星状星雲に関心を持った</vt:lpstr>
      <vt:lpstr>日本天文学会 内地留学奨学生募集</vt:lpstr>
      <vt:lpstr>しかし・・・</vt:lpstr>
      <vt:lpstr>天文学者と話すのには・・・</vt:lpstr>
      <vt:lpstr>平成２１年度後期履修科目</vt:lpstr>
      <vt:lpstr>実は・・・</vt:lpstr>
      <vt:lpstr>平成２３年度　卒業！</vt:lpstr>
      <vt:lpstr>ご清聴ありがとうございました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ハッブル宇宙望遠鏡と 私と放送大学</dc:title>
  <dc:creator>小野夏子</dc:creator>
  <cp:lastModifiedBy>小野夏子</cp:lastModifiedBy>
  <cp:revision>37</cp:revision>
  <dcterms:created xsi:type="dcterms:W3CDTF">2013-02-13T07:52:22Z</dcterms:created>
  <dcterms:modified xsi:type="dcterms:W3CDTF">2013-02-17T09:18:35Z</dcterms:modified>
</cp:coreProperties>
</file>